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61" r:id="rId2"/>
    <p:sldId id="286" r:id="rId3"/>
    <p:sldId id="266" r:id="rId4"/>
    <p:sldId id="270" r:id="rId5"/>
    <p:sldId id="275" r:id="rId6"/>
    <p:sldId id="267" r:id="rId7"/>
    <p:sldId id="273" r:id="rId8"/>
    <p:sldId id="276" r:id="rId9"/>
    <p:sldId id="306" r:id="rId10"/>
    <p:sldId id="305" r:id="rId11"/>
    <p:sldId id="304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9" r:id="rId20"/>
    <p:sldId id="321" r:id="rId21"/>
    <p:sldId id="322" r:id="rId22"/>
    <p:sldId id="315" r:id="rId23"/>
    <p:sldId id="316" r:id="rId24"/>
    <p:sldId id="317" r:id="rId25"/>
    <p:sldId id="323" r:id="rId26"/>
    <p:sldId id="318" r:id="rId27"/>
    <p:sldId id="324" r:id="rId28"/>
    <p:sldId id="326" r:id="rId29"/>
    <p:sldId id="325" r:id="rId30"/>
    <p:sldId id="287" r:id="rId31"/>
  </p:sldIdLst>
  <p:sldSz cx="12192000" cy="6858000"/>
  <p:notesSz cx="6858000" cy="9144000"/>
  <p:embeddedFontLst>
    <p:embeddedFont>
      <p:font typeface="Arial Unicode MS" panose="020B0604020202020204" pitchFamily="34" charset="-122"/>
      <p:regular r:id="rId33"/>
    </p:embeddedFont>
    <p:embeddedFont>
      <p:font typeface="汉仪晓波花月圆W" panose="02010600030101010101" charset="-122"/>
      <p:regular r:id="rId34"/>
    </p:embeddedFont>
    <p:embeddedFont>
      <p:font typeface="汉仪雅酷黑 45W" panose="020B0404020202020204" charset="-122"/>
      <p:regular r:id="rId35"/>
    </p:embeddedFont>
    <p:embeddedFont>
      <p:font typeface="微软雅黑" panose="020B0503020204020204" pitchFamily="34" charset="-122"/>
      <p:regular r:id="rId36"/>
      <p:bold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汉仪长美黑简" panose="02010600030101010101" charset="-122"/>
      <p:regular r:id="rId44"/>
    </p:embeddedFont>
    <p:embeddedFont>
      <p:font typeface="Microsoft Himalaya" panose="01010100010101010101" pitchFamily="2" charset="0"/>
      <p:regular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DE1"/>
    <a:srgbClr val="DEDBFF"/>
    <a:srgbClr val="D1CDFF"/>
    <a:srgbClr val="F4EDF4"/>
    <a:srgbClr val="FAF7FA"/>
    <a:srgbClr val="F6F8FE"/>
    <a:srgbClr val="F8F8FA"/>
    <a:srgbClr val="ADA6FF"/>
    <a:srgbClr val="E4E4E6"/>
    <a:srgbClr val="962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0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-4655820" y="-2479675"/>
            <a:ext cx="7818120" cy="781812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09345" y="966470"/>
            <a:ext cx="2330450" cy="4450080"/>
            <a:chOff x="2198" y="1896"/>
            <a:chExt cx="3670" cy="7008"/>
          </a:xfrm>
        </p:grpSpPr>
        <p:grpSp>
          <p:nvGrpSpPr>
            <p:cNvPr id="25" name="组合 24"/>
            <p:cNvGrpSpPr/>
            <p:nvPr/>
          </p:nvGrpSpPr>
          <p:grpSpPr>
            <a:xfrm>
              <a:off x="2198" y="1896"/>
              <a:ext cx="3670" cy="7008"/>
              <a:chOff x="3211" y="2865"/>
              <a:chExt cx="4170" cy="7562"/>
            </a:xfrm>
            <a:effectLst>
              <a:outerShdw blurRad="190500" sx="102000" sy="102000" algn="ctr" rotWithShape="0">
                <a:srgbClr val="717DE1">
                  <a:alpha val="40000"/>
                </a:srgbClr>
              </a:outerShdw>
            </a:effectLst>
          </p:grpSpPr>
          <p:grpSp>
            <p:nvGrpSpPr>
              <p:cNvPr id="26" name="组合 25"/>
              <p:cNvGrpSpPr/>
              <p:nvPr/>
            </p:nvGrpSpPr>
            <p:grpSpPr>
              <a:xfrm>
                <a:off x="3288" y="2865"/>
                <a:ext cx="4010" cy="7562"/>
                <a:chOff x="3915" y="2999"/>
                <a:chExt cx="6282" cy="11840"/>
              </a:xfrm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3915" y="2999"/>
                  <a:ext cx="6283" cy="11841"/>
                </a:xfrm>
                <a:prstGeom prst="roundRect">
                  <a:avLst>
                    <a:gd name="adj" fmla="val 1030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4192" y="3254"/>
                  <a:ext cx="5728" cy="11331"/>
                </a:xfrm>
                <a:prstGeom prst="roundRect">
                  <a:avLst>
                    <a:gd name="adj" fmla="val 9257"/>
                  </a:avLst>
                </a:prstGeom>
                <a:gradFill>
                  <a:gsLst>
                    <a:gs pos="19000">
                      <a:srgbClr val="717DE1"/>
                    </a:gs>
                    <a:gs pos="100000">
                      <a:srgbClr val="ADA6FF"/>
                    </a:gs>
                  </a:gsLst>
                  <a:lin ang="189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5548" y="2999"/>
                  <a:ext cx="3016" cy="688"/>
                </a:xfrm>
                <a:prstGeom prst="roundRect">
                  <a:avLst>
                    <a:gd name="adj" fmla="val 49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6613" y="3307"/>
                  <a:ext cx="888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7663" y="3307"/>
                  <a:ext cx="130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圆角矩形 31"/>
              <p:cNvSpPr/>
              <p:nvPr/>
            </p:nvSpPr>
            <p:spPr>
              <a:xfrm>
                <a:off x="3211" y="3711"/>
                <a:ext cx="184" cy="454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211" y="4399"/>
                <a:ext cx="184" cy="567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3211" y="5002"/>
                <a:ext cx="184" cy="567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7197" y="4165"/>
                <a:ext cx="184" cy="1134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435" y="4233"/>
              <a:ext cx="1190" cy="1344"/>
              <a:chOff x="13465" y="3115"/>
              <a:chExt cx="1190" cy="1344"/>
            </a:xfrm>
          </p:grpSpPr>
          <p:sp>
            <p:nvSpPr>
              <p:cNvPr id="37" name="Freeform 5"/>
              <p:cNvSpPr/>
              <p:nvPr/>
            </p:nvSpPr>
            <p:spPr>
              <a:xfrm>
                <a:off x="13465" y="3115"/>
                <a:ext cx="1191" cy="1345"/>
              </a:xfrm>
              <a:custGeom>
                <a:avLst/>
                <a:gdLst>
                  <a:gd name="txL" fmla="*/ 0 w 976"/>
                  <a:gd name="txT" fmla="*/ 0 h 1101"/>
                  <a:gd name="txR" fmla="*/ 976 w 976"/>
                  <a:gd name="txB" fmla="*/ 1101 h 1101"/>
                </a:gdLst>
                <a:ahLst/>
                <a:cxnLst>
                  <a:cxn ang="0">
                    <a:pos x="976" y="772"/>
                  </a:cxn>
                  <a:cxn ang="0">
                    <a:pos x="924" y="862"/>
                  </a:cxn>
                  <a:cxn ang="0">
                    <a:pos x="540" y="1084"/>
                  </a:cxn>
                  <a:cxn ang="0">
                    <a:pos x="436" y="1084"/>
                  </a:cxn>
                  <a:cxn ang="0">
                    <a:pos x="52" y="862"/>
                  </a:cxn>
                  <a:cxn ang="0">
                    <a:pos x="0" y="772"/>
                  </a:cxn>
                  <a:cxn ang="0">
                    <a:pos x="0" y="329"/>
                  </a:cxn>
                  <a:cxn ang="0">
                    <a:pos x="52" y="238"/>
                  </a:cxn>
                  <a:cxn ang="0">
                    <a:pos x="436" y="16"/>
                  </a:cxn>
                  <a:cxn ang="0">
                    <a:pos x="540" y="16"/>
                  </a:cxn>
                  <a:cxn ang="0">
                    <a:pos x="924" y="238"/>
                  </a:cxn>
                  <a:cxn ang="0">
                    <a:pos x="976" y="329"/>
                  </a:cxn>
                  <a:cxn ang="0">
                    <a:pos x="976" y="772"/>
                  </a:cxn>
                </a:cxnLst>
                <a:rect l="txL" t="txT" r="txR" b="txB"/>
                <a:pathLst>
                  <a:path w="976" h="1101">
                    <a:moveTo>
                      <a:pt x="976" y="772"/>
                    </a:moveTo>
                    <a:cubicBezTo>
                      <a:pt x="976" y="805"/>
                      <a:pt x="953" y="846"/>
                      <a:pt x="924" y="862"/>
                    </a:cubicBezTo>
                    <a:cubicBezTo>
                      <a:pt x="540" y="1084"/>
                      <a:pt x="540" y="1084"/>
                      <a:pt x="540" y="1084"/>
                    </a:cubicBezTo>
                    <a:cubicBezTo>
                      <a:pt x="511" y="1101"/>
                      <a:pt x="465" y="1101"/>
                      <a:pt x="436" y="1084"/>
                    </a:cubicBezTo>
                    <a:cubicBezTo>
                      <a:pt x="52" y="862"/>
                      <a:pt x="52" y="862"/>
                      <a:pt x="52" y="862"/>
                    </a:cubicBezTo>
                    <a:cubicBezTo>
                      <a:pt x="23" y="846"/>
                      <a:pt x="0" y="805"/>
                      <a:pt x="0" y="772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295"/>
                      <a:pt x="23" y="255"/>
                      <a:pt x="52" y="238"/>
                    </a:cubicBezTo>
                    <a:cubicBezTo>
                      <a:pt x="436" y="16"/>
                      <a:pt x="436" y="16"/>
                      <a:pt x="436" y="16"/>
                    </a:cubicBezTo>
                    <a:cubicBezTo>
                      <a:pt x="465" y="0"/>
                      <a:pt x="511" y="0"/>
                      <a:pt x="540" y="16"/>
                    </a:cubicBezTo>
                    <a:cubicBezTo>
                      <a:pt x="924" y="238"/>
                      <a:pt x="924" y="238"/>
                      <a:pt x="924" y="238"/>
                    </a:cubicBezTo>
                    <a:cubicBezTo>
                      <a:pt x="953" y="255"/>
                      <a:pt x="976" y="295"/>
                      <a:pt x="976" y="329"/>
                    </a:cubicBezTo>
                    <a:lnTo>
                      <a:pt x="976" y="772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txBody>
              <a:bodyPr vert="horz" wrap="square" anchor="t"/>
              <a:lstStyle/>
              <a:p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3655" y="3445"/>
                <a:ext cx="810" cy="6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zh-CN" sz="1600">
                    <a:solidFill>
                      <a:schemeClr val="bg1"/>
                    </a:solidFill>
                    <a:latin typeface="汉仪晓波花月圆W" panose="00020600040101010101" charset="-122"/>
                    <a:ea typeface="汉仪晓波花月圆W" panose="00020600040101010101" charset="-122"/>
                    <a:cs typeface="汉仪雅酷黑 45W" panose="020B0404020202020204" charset="-122"/>
                    <a:sym typeface="+mn-ea"/>
                  </a:rPr>
                  <a:t>LO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altLang="zh-CN" sz="1600">
                    <a:solidFill>
                      <a:schemeClr val="bg1"/>
                    </a:solidFill>
                    <a:latin typeface="汉仪晓波花月圆W" panose="00020600040101010101" charset="-122"/>
                    <a:ea typeface="汉仪晓波花月圆W" panose="00020600040101010101" charset="-122"/>
                    <a:cs typeface="汉仪雅酷黑 45W" panose="020B0404020202020204" charset="-122"/>
                    <a:sym typeface="+mn-ea"/>
                  </a:rPr>
                  <a:t>GO</a:t>
                </a: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2900" y="5908"/>
              <a:ext cx="2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>
                  <a:solidFill>
                    <a:schemeClr val="bg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</a:rPr>
                <a:t>请输入公司名称</a:t>
              </a:r>
              <a:endParaRPr lang="zh-CN" altLang="en-US" sz="2800" b="1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endParaRPr>
            </a:p>
            <a:p>
              <a:pPr algn="ctr"/>
              <a:r>
                <a:rPr lang="en-US" altLang="zh-CN" sz="800" b="1">
                  <a:solidFill>
                    <a:schemeClr val="bg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T</a:t>
              </a:r>
              <a:r>
                <a:rPr lang="zh-CN" sz="800" b="1">
                  <a:solidFill>
                    <a:schemeClr val="bg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he company name</a:t>
              </a:r>
              <a:endParaRPr lang="zh-CN" altLang="en-US" sz="800" b="1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 rot="2700000">
            <a:off x="5735955" y="-701675"/>
            <a:ext cx="8262620" cy="826262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356350" y="3018790"/>
            <a:ext cx="49333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Microsoft Himalaya" panose="01010100010101010101" pitchFamily="2" charset="0"/>
                <a:ea typeface="汉仪晓波花月圆W" panose="00020600040101010101" charset="-122"/>
                <a:cs typeface="Microsoft Himalaya" panose="01010100010101010101" pitchFamily="2" charset="0"/>
                <a:sym typeface="+mn-ea"/>
              </a:rPr>
              <a:t>APP </a:t>
            </a:r>
            <a:r>
              <a:rPr lang="en-US" altLang="zh-CN" sz="32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OPERATION INTRODUCTION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56350" y="1867535"/>
            <a:ext cx="535305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6000" dirty="0" smtClean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Solar Street Lights</a:t>
            </a:r>
            <a:endParaRPr lang="zh-CN" altLang="en-US" sz="6000" dirty="0">
              <a:solidFill>
                <a:schemeClr val="bg1"/>
              </a:solidFill>
              <a:latin typeface="Microsoft Himalaya" panose="01010100010101010101" pitchFamily="2" charset="0"/>
              <a:ea typeface="Arial Unicode MS" panose="020B0604020202020204" pitchFamily="34" charset="-122"/>
              <a:cs typeface="Microsoft Himalaya" panose="01010100010101010101" pitchFamily="2" charset="0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455410" y="4328160"/>
            <a:ext cx="1370965" cy="3397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R &amp; D team</a:t>
            </a:r>
            <a:endParaRPr lang="zh-CN" altLang="en-US" sz="1200" dirty="0">
              <a:solidFill>
                <a:schemeClr val="bg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204835" y="4328160"/>
            <a:ext cx="1370965" cy="339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2020.06.23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676400" y="1541145"/>
            <a:ext cx="2330450" cy="4450715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7" name="组合 6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815" y="1788160"/>
            <a:ext cx="2035810" cy="39566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837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Function—Check 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u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pdate</a:t>
            </a:r>
            <a:endParaRPr lang="en-US" alt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65846.jpg微信图片_202009141658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4810" y="1461770"/>
            <a:ext cx="1791970" cy="388366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Check 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update</a:t>
            </a:r>
            <a:endParaRPr lang="en-US" altLang="zh-CN" sz="1400" b="1" dirty="0"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When enter the page, APP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will automatically check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if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there is a new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version. If so, click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the download button to download and install the latest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App version.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If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it is already the latest version, it will remind by a notice.</a:t>
            </a:r>
            <a:endParaRPr lang="zh-CN" altLang="en-US" sz="1000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3549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 Function—Search and connect device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305817"/>
            <a:ext cx="5391150" cy="6232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Search and connect devices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After entering the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page, APP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will search for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near devices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via Bluetooth. There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are two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types of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equipment, namely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"non-networking equipment" and "networking equipment".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APP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will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automatically judge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which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type it is and display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it on the corresponding tab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page. User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can click the tab to view the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searched device icon. When user click the icon,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the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selected device will be connected.</a:t>
            </a:r>
            <a:endParaRPr lang="zh-CN" altLang="en-US" sz="1400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Note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1. Android 6.0 and above systems have permission verification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, so the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device can be searched only 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after user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authorizes the corresponding permission.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2. Android 6.0 and above systems require the user to turn on the location service when using Bluetooth search, otherwise the device cannot be searched.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3. If the device 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is unable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to be found after 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named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with a user-defined name, please confirm 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the user-defined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name 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has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been sent 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to our engineer in advance,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and 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ensure mobile network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is available. Because the filter conditions </a:t>
            </a:r>
            <a:r>
              <a:rPr lang="en-US" altLang="zh-CN" sz="14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for displaying devices are dynamically </a:t>
            </a:r>
            <a:r>
              <a:rPr lang="en-US" altLang="zh-CN" sz="1400" dirty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obtained from the server. </a:t>
            </a:r>
            <a:endParaRPr lang="zh-CN" altLang="en-US" sz="1400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605" y="1464945"/>
            <a:ext cx="2023110" cy="39281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30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Function—Control and reset non-networking devices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60615.jpg微信图片_202009141606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4005" y="1462405"/>
            <a:ext cx="1969770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Control </a:t>
            </a:r>
            <a:r>
              <a:rPr lang="en-US" altLang="zh-CN" sz="1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reset non-networking devices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After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entering the page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, the device information of power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,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voltage, name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, and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switch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status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is displayed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zh-CN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Users can perform the following operations on this interface: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1.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Control light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switch;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2. Adjust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light brightness;</a:t>
            </a:r>
            <a:endParaRPr lang="en-US" altLang="zh-CN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3.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Set light working mode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(time switch,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light switch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,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time frame mode);</a:t>
            </a:r>
            <a:endParaRPr lang="en-US" altLang="zh-CN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4. View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device data (lighting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statistics,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parts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real-time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information, historical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information);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5. Control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human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body infrared sensor switch;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6. Control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video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surveillance switch;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7.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Control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road indicator switch;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8. Conduct preliminary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troubleshooting;</a:t>
            </a:r>
            <a:endParaRPr lang="en-US" altLang="zh-CN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9. View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information about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device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9. Restore factory settings. </a:t>
            </a:r>
            <a:endParaRPr lang="zh-CN" altLang="en-US" sz="12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694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—Switch setting—Time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switch setting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 smtClean="0"/>
              <a:t>Time </a:t>
            </a:r>
            <a:r>
              <a:rPr lang="en-US" altLang="zh-CN" sz="1200" dirty="0"/>
              <a:t>switch setting 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 smtClean="0"/>
              <a:t>User can </a:t>
            </a:r>
            <a:r>
              <a:rPr lang="en-US" altLang="zh-CN" sz="1200" dirty="0"/>
              <a:t>slide the time selector to set turn-on time and turn-off </a:t>
            </a:r>
            <a:r>
              <a:rPr lang="en-US" altLang="zh-CN" sz="1200" dirty="0" smtClean="0"/>
              <a:t>time, then click "OK</a:t>
            </a:r>
            <a:r>
              <a:rPr lang="en-US" altLang="zh-CN" sz="1200" dirty="0"/>
              <a:t>" button in the upper right </a:t>
            </a:r>
            <a:r>
              <a:rPr lang="en-US" altLang="zh-CN" sz="1200" dirty="0" smtClean="0"/>
              <a:t>corner. </a:t>
            </a:r>
            <a:endParaRPr lang="zh-CN" altLang="en-US" sz="1200" dirty="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0" y="1575435"/>
            <a:ext cx="2125345" cy="38944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30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</a:t>
            </a:r>
            <a:r>
              <a:rPr lang="zh-CN" altLang="en-US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Function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—Switch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setting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—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Light switch setting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Light switch </a:t>
            </a:r>
            <a:r>
              <a:rPr lang="en-US" altLang="zh-CN" sz="1400" dirty="0"/>
              <a:t>setting </a:t>
            </a:r>
            <a:endParaRPr lang="en-US" altLang="zh-CN" sz="1400" dirty="0" smtClean="0"/>
          </a:p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User can </a:t>
            </a:r>
            <a:r>
              <a:rPr lang="en-US" altLang="zh-CN" sz="1400" dirty="0"/>
              <a:t>configure </a:t>
            </a:r>
            <a:r>
              <a:rPr lang="en-US" altLang="zh-CN" sz="1400" dirty="0" smtClean="0"/>
              <a:t>the light brightness by setting the backup days, and the lighting durations in the night can also be set. After setting </a:t>
            </a:r>
            <a:r>
              <a:rPr lang="en-US" altLang="zh-CN" sz="1400" dirty="0"/>
              <a:t>is </a:t>
            </a:r>
            <a:r>
              <a:rPr lang="en-US" altLang="zh-CN" sz="1400" dirty="0" smtClean="0"/>
              <a:t>completed, click "OK</a:t>
            </a:r>
            <a:r>
              <a:rPr lang="en-US" altLang="zh-CN" sz="1400" dirty="0"/>
              <a:t>" button in the upper right </a:t>
            </a:r>
            <a:r>
              <a:rPr lang="en-US" altLang="zh-CN" sz="1400" dirty="0" smtClean="0"/>
              <a:t>corner. </a:t>
            </a:r>
            <a:endParaRPr lang="zh-CN" altLang="en-US" sz="1400" dirty="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0" y="1559560"/>
            <a:ext cx="2088515" cy="39960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30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Function—Switch setting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—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Time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frame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setting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Time frame  mode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User can </a:t>
            </a:r>
            <a:r>
              <a:rPr lang="en-US" altLang="zh-CN" sz="1400" dirty="0"/>
              <a:t>configure </a:t>
            </a:r>
            <a:r>
              <a:rPr lang="en-US" altLang="zh-CN" sz="1400" dirty="0" smtClean="0"/>
              <a:t>the light working period and the brightness percentage of each period. There are 5 periods in total. After setting </a:t>
            </a:r>
            <a:r>
              <a:rPr lang="en-US" altLang="zh-CN" sz="1400" dirty="0"/>
              <a:t>is completed, </a:t>
            </a:r>
            <a:r>
              <a:rPr lang="en-US" altLang="zh-CN" sz="1400" dirty="0" smtClean="0"/>
              <a:t>click "OK</a:t>
            </a:r>
            <a:r>
              <a:rPr lang="en-US" altLang="zh-CN" sz="1400" dirty="0"/>
              <a:t>" button in the upper right </a:t>
            </a:r>
            <a:r>
              <a:rPr lang="en-US" altLang="zh-CN" sz="1400" dirty="0" smtClean="0"/>
              <a:t>corner.</a:t>
            </a:r>
            <a:endParaRPr lang="zh-CN" altLang="en-US" sz="1400" dirty="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0" y="1701165"/>
            <a:ext cx="2124075" cy="37788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67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 Function—Device data—Statistics data</a:t>
            </a: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Statistics data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It shows the current device’s lighting statistics like total lighting time and total power saved.</a:t>
            </a:r>
            <a:endParaRPr lang="en-US" altLang="zh-CN" sz="1600" dirty="0"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5" y="1701800"/>
            <a:ext cx="2124710" cy="38563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67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 Function—Device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data—Current 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data</a:t>
            </a: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8771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Current data</a:t>
            </a:r>
            <a:endParaRPr lang="zh-CN" altLang="en-US" sz="1400" b="1" dirty="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It shows the device current data like solar panel voltage, battery voltage, working status, temperature, etc.</a:t>
            </a:r>
            <a:endParaRPr lang="zh-CN" altLang="en-US" sz="1000" dirty="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0" y="1679575"/>
            <a:ext cx="2084070" cy="38455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67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 Function—Device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data—History 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data</a:t>
            </a: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History data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It shows the  device history data like  battery voltage, solar panel current,  </a:t>
            </a:r>
            <a:r>
              <a:rPr lang="en-US" altLang="zh-CN" sz="14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battery temperature… at </a:t>
            </a:r>
            <a:r>
              <a:rPr lang="en-US" altLang="zh-CN" sz="14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some past time.</a:t>
            </a:r>
            <a:endParaRPr lang="zh-CN" altLang="en-US" sz="1400" b="1" dirty="0">
              <a:solidFill>
                <a:schemeClr val="tx1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70" y="1612265"/>
            <a:ext cx="2051050" cy="38785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676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Function--Troubleshooting</a:t>
            </a:r>
            <a:endParaRPr 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Troubleshooting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ea typeface="汉仪晓波花月圆W" panose="00020600040101010101" charset="-122"/>
                <a:cs typeface="汉仪晓波花月圆W" panose="00020600040101010101" charset="-122"/>
              </a:rPr>
              <a:t>Once enter into this page, App will automatically troubleshoot the problem </a:t>
            </a:r>
            <a:r>
              <a:rPr lang="en-US" altLang="zh-CN" sz="16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of </a:t>
            </a:r>
            <a:r>
              <a:rPr lang="en-US" altLang="zh-CN" sz="1600" b="1" dirty="0" smtClean="0">
                <a:solidFill>
                  <a:schemeClr val="tx1"/>
                </a:solidFill>
                <a:ea typeface="汉仪晓波花月圆W" panose="00020600040101010101" charset="-122"/>
                <a:cs typeface="汉仪晓波花月圆W" panose="00020600040101010101" charset="-122"/>
              </a:rPr>
              <a:t>the connected device.</a:t>
            </a:r>
            <a:endParaRPr lang="zh-CN" altLang="en-US" sz="1600" b="1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0" y="1701165"/>
            <a:ext cx="212471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 rot="2700000">
            <a:off x="-2308225" y="2763520"/>
            <a:ext cx="4255135" cy="425513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 rot="2700000">
            <a:off x="1358265" y="-906780"/>
            <a:ext cx="4255135" cy="425513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1652905" y="1113790"/>
            <a:ext cx="3666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C</a:t>
            </a:r>
            <a:r>
              <a:rPr lang="en-US" altLang="zh-CN" sz="280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ATALO</a:t>
            </a:r>
            <a:r>
              <a:rPr lang="en-US" altLang="zh-CN" sz="280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长美黑简" panose="02010600000101010101" charset="-122"/>
              </a:rPr>
              <a:t>G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964690" y="2987040"/>
            <a:ext cx="2456815" cy="2564765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850515" y="3543935"/>
            <a:ext cx="685800" cy="685800"/>
          </a:xfrm>
          <a:prstGeom prst="ellipse">
            <a:avLst/>
          </a:prstGeom>
          <a:solidFill>
            <a:srgbClr val="717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汉仪晓波花月圆W" panose="00020600040101010101" charset="-122"/>
                <a:ea typeface="汉仪晓波花月圆W" panose="00020600040101010101" charset="-122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76450" y="4399915"/>
            <a:ext cx="22231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</a:t>
            </a:r>
            <a:endParaRPr lang="zh-CN" altLang="en-US" sz="16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/>
            <a:r>
              <a:rPr lang="en-US" altLang="zh-CN" sz="16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O</a:t>
            </a:r>
            <a:r>
              <a:rPr lang="zh-CN" altLang="en-US" sz="16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verview</a:t>
            </a:r>
            <a:endParaRPr lang="zh-CN" altLang="en-US" sz="16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319395" y="2987040"/>
            <a:ext cx="2456815" cy="2564765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05220" y="3543935"/>
            <a:ext cx="685800" cy="685800"/>
          </a:xfrm>
          <a:prstGeom prst="ellipse">
            <a:avLst/>
          </a:prstGeom>
          <a:solidFill>
            <a:srgbClr val="717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汉仪晓波花月圆W" panose="00020600040101010101" charset="-122"/>
                <a:ea typeface="汉仪晓波花月圆W" panose="00020600040101010101" charset="-122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41950" y="4399915"/>
            <a:ext cx="22053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</a:t>
            </a:r>
            <a:endParaRPr lang="zh-CN" altLang="en-US" sz="16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/>
            <a:r>
              <a:rPr lang="en-US" altLang="zh-CN" sz="16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</a:t>
            </a:r>
            <a:r>
              <a:rPr lang="zh-CN" altLang="en-US" sz="16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unction</a:t>
            </a:r>
            <a:endParaRPr lang="zh-CN" altLang="en-US" sz="16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667115" y="2987040"/>
            <a:ext cx="2456815" cy="2564765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552940" y="3543935"/>
            <a:ext cx="685800" cy="685800"/>
          </a:xfrm>
          <a:prstGeom prst="ellipse">
            <a:avLst/>
          </a:prstGeom>
          <a:solidFill>
            <a:srgbClr val="717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汉仪晓波花月圆W" panose="00020600040101010101" charset="-122"/>
                <a:ea typeface="汉仪晓波花月圆W" panose="00020600040101010101" charset="-122"/>
              </a:rPr>
              <a:t>03</a:t>
            </a:r>
          </a:p>
        </p:txBody>
      </p:sp>
      <p:sp>
        <p:nvSpPr>
          <p:cNvPr id="16" name="文本框 14"/>
          <p:cNvSpPr txBox="1"/>
          <p:nvPr/>
        </p:nvSpPr>
        <p:spPr>
          <a:xfrm>
            <a:off x="8792843" y="4399914"/>
            <a:ext cx="22053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</a:t>
            </a:r>
            <a:endParaRPr lang="zh-CN" altLang="en-US" sz="16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/>
            <a:r>
              <a:rPr lang="en-US" altLang="zh-CN" sz="16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New F</a:t>
            </a:r>
            <a:r>
              <a:rPr lang="zh-CN" altLang="en-US" sz="16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unction</a:t>
            </a:r>
            <a:endParaRPr lang="zh-CN" altLang="en-US" sz="16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67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--Troubleshooting results</a:t>
            </a: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60805.jpg微信图片_2020091416080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9075" y="1491615"/>
            <a:ext cx="2124710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Troubleshooting 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 will mark the failure part once it is detected, and tick the good part if no fault is detected.</a:t>
            </a:r>
            <a:endParaRPr lang="en-US" altLang="zh-CN" sz="1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676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Function—About device</a:t>
            </a:r>
            <a:endParaRPr 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60957.jpg微信图片_202009141609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380" y="1491615"/>
            <a:ext cx="1815465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About device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The page shows some information about the App version.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710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Function—About device—Problem feedback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INTEFIY\太阳能路灯APP截图\0-13.jpg0-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0670" y="1491615"/>
            <a:ext cx="1999615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/>
                </a:solidFill>
                <a:ea typeface="汉仪晓波花月圆W" panose="00020600040101010101" charset="-122"/>
                <a:cs typeface="汉仪晓波花月圆W" panose="00020600040101010101" charset="-122"/>
              </a:rPr>
              <a:t>Problem feedback</a:t>
            </a:r>
            <a:endParaRPr lang="zh-CN" altLang="en-US" sz="1200" b="1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 smtClean="0"/>
              <a:t>This </a:t>
            </a:r>
            <a:r>
              <a:rPr lang="en-US" altLang="zh-CN" sz="1200" dirty="0"/>
              <a:t>page is convenient for users to </a:t>
            </a:r>
            <a:r>
              <a:rPr lang="en-US" altLang="zh-CN" sz="1200" dirty="0" smtClean="0"/>
              <a:t>provide feedbacks. After filling, just click "Submit</a:t>
            </a:r>
            <a:r>
              <a:rPr lang="en-US" altLang="zh-CN" sz="1200" dirty="0"/>
              <a:t>" </a:t>
            </a:r>
            <a:r>
              <a:rPr lang="en-US" altLang="zh-CN" sz="1200" dirty="0" smtClean="0"/>
              <a:t>button.</a:t>
            </a:r>
            <a:endParaRPr lang="zh-CN" altLang="en-US" sz="1200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59" y="361950"/>
            <a:ext cx="8065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 Function—About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device—Version information</a:t>
            </a:r>
            <a:endParaRPr lang="en-US" alt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61000.jpg微信图片_202009141610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2745" y="1491615"/>
            <a:ext cx="1815465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Version information</a:t>
            </a:r>
            <a:endParaRPr lang="zh-CN" altLang="en-US" sz="1400" b="1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This page shows the device version and the App version information.</a:t>
            </a:r>
            <a:endParaRPr lang="zh-CN" altLang="en-US" sz="14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67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Function—Restore factory settings</a:t>
            </a:r>
            <a:endParaRPr 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61004.jpg微信图片_20200914161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063" y="1491615"/>
            <a:ext cx="1815465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Restore factory settings</a:t>
            </a:r>
            <a:endParaRPr lang="zh-CN" altLang="en-US" sz="1400" b="1" dirty="0">
              <a:solidFill>
                <a:schemeClr val="tx1"/>
              </a:solidFill>
              <a:latin typeface="Tahoma" panose="020B0604030504040204" pitchFamily="34" charset="0"/>
              <a:ea typeface="汉仪晓波花月圆W" panose="00020600040101010101" charset="-122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Once click “restore factory settings”, it will po</a:t>
            </a:r>
            <a:r>
              <a:rPr lang="en-US" altLang="zh-C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 up 2 options: confirm and cancel. </a:t>
            </a:r>
            <a:endParaRPr lang="zh-CN" altLang="en-US" sz="1400" dirty="0">
              <a:solidFill>
                <a:schemeClr val="tx1"/>
              </a:solidFill>
              <a:latin typeface="Tahoma" panose="020B0604030504040204" pitchFamily="34" charset="0"/>
              <a:ea typeface="汉仪晓波花月圆W" panose="00020600040101010101" charset="-122"/>
              <a:cs typeface="Tahoma" panose="020B060403050404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6465570" y="-3763010"/>
            <a:ext cx="6630670" cy="663067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500188" y="1385888"/>
            <a:ext cx="9190355" cy="4086225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75480" y="3045460"/>
            <a:ext cx="3240405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New Functions</a:t>
            </a:r>
            <a:endParaRPr lang="zh-CN" altLang="en-US" sz="44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0980" y="2571750"/>
            <a:ext cx="175387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PART Three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613400" y="4372610"/>
            <a:ext cx="965200" cy="169545"/>
            <a:chOff x="8642" y="6886"/>
            <a:chExt cx="1788" cy="314"/>
          </a:xfrm>
        </p:grpSpPr>
        <p:sp>
          <p:nvSpPr>
            <p:cNvPr id="5" name="椭圆 4"/>
            <p:cNvSpPr/>
            <p:nvPr/>
          </p:nvSpPr>
          <p:spPr>
            <a:xfrm>
              <a:off x="8642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9127" y="6886"/>
              <a:ext cx="314" cy="314"/>
            </a:xfrm>
            <a:prstGeom prst="ellipse">
              <a:avLst/>
            </a:prstGeom>
            <a:solidFill>
              <a:srgbClr val="AD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621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0116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9573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圆角矩形 3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05" y="1549400"/>
            <a:ext cx="2122805" cy="39223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467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New Functions—Networking device list</a:t>
            </a:r>
            <a:endParaRPr 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65948.jpg微信图片_2020091416594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380" y="1491615"/>
            <a:ext cx="1815465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Networking device list 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Click “</a:t>
            </a:r>
            <a:r>
              <a:rPr lang="en-US" altLang="zh-CN" sz="1400" dirty="0" err="1" smtClean="0"/>
              <a:t>Adhoc</a:t>
            </a:r>
            <a:r>
              <a:rPr lang="en-US" altLang="zh-CN" sz="1400" dirty="0" smtClean="0"/>
              <a:t> device</a:t>
            </a:r>
            <a:r>
              <a:rPr lang="en-US" altLang="zh-CN" sz="1400" dirty="0"/>
              <a:t>" </a:t>
            </a:r>
            <a:r>
              <a:rPr lang="en-US" altLang="zh-CN" sz="1400" dirty="0" smtClean="0"/>
              <a:t>tab then switch </a:t>
            </a:r>
            <a:r>
              <a:rPr lang="en-US" altLang="zh-CN" sz="1400" dirty="0"/>
              <a:t>to the </a:t>
            </a:r>
            <a:r>
              <a:rPr lang="en-US" altLang="zh-CN" sz="1400" dirty="0" smtClean="0"/>
              <a:t>networking device list page, they are named temporarily starting with </a:t>
            </a:r>
            <a:r>
              <a:rPr lang="en-US" altLang="zh-CN" sz="1400" dirty="0"/>
              <a:t>"INA". </a:t>
            </a:r>
            <a:r>
              <a:rPr lang="en-US" altLang="zh-CN" sz="1400" dirty="0" smtClean="0"/>
              <a:t>Click any networking device, you </a:t>
            </a:r>
            <a:r>
              <a:rPr lang="en-US" altLang="zh-CN" sz="1400" dirty="0"/>
              <a:t>will enter </a:t>
            </a:r>
            <a:r>
              <a:rPr lang="en-US" altLang="zh-CN" sz="1400" dirty="0" smtClean="0"/>
              <a:t>the sub-device page for operation. </a:t>
            </a:r>
            <a:endParaRPr lang="zh-CN" altLang="en-US" sz="1400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59" y="361950"/>
            <a:ext cx="6777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New Functions—Networking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sub-device 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list</a:t>
            </a: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70018.jpg微信图片_202009141700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380" y="1491615"/>
            <a:ext cx="1815465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Networking sub-device list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This page shows how </a:t>
            </a:r>
            <a:r>
              <a:rPr lang="en-US" altLang="zh-CN" sz="1400" dirty="0"/>
              <a:t>many devices </a:t>
            </a:r>
            <a:r>
              <a:rPr lang="en-US" altLang="zh-CN" sz="1400" dirty="0" smtClean="0"/>
              <a:t>are in </a:t>
            </a:r>
            <a:r>
              <a:rPr lang="en-US" altLang="zh-CN" sz="1400" dirty="0"/>
              <a:t>the </a:t>
            </a:r>
            <a:r>
              <a:rPr lang="en-US" altLang="zh-CN" sz="1400" dirty="0" smtClean="0"/>
              <a:t>networking </a:t>
            </a:r>
            <a:r>
              <a:rPr lang="en-US" altLang="zh-CN" sz="1400" dirty="0"/>
              <a:t>group, you can select any sub-device for </a:t>
            </a:r>
            <a:r>
              <a:rPr lang="en-US" altLang="zh-CN" sz="1400" dirty="0" smtClean="0"/>
              <a:t>operation, or not select. </a:t>
            </a:r>
            <a:r>
              <a:rPr lang="en-US" altLang="zh-CN" sz="1400" dirty="0"/>
              <a:t>If </a:t>
            </a:r>
            <a:r>
              <a:rPr lang="en-US" altLang="zh-CN" sz="1400" dirty="0" smtClean="0"/>
              <a:t>no </a:t>
            </a:r>
            <a:r>
              <a:rPr lang="en-US" altLang="zh-CN" sz="1400" dirty="0"/>
              <a:t>selection, </a:t>
            </a:r>
            <a:r>
              <a:rPr lang="en-US" altLang="zh-CN" sz="1400" dirty="0" smtClean="0"/>
              <a:t>then all devices are operated by default. Click "device management“ then </a:t>
            </a:r>
            <a:r>
              <a:rPr lang="en-US" altLang="zh-CN" sz="1400" dirty="0"/>
              <a:t>enter </a:t>
            </a:r>
            <a:r>
              <a:rPr lang="en-US" altLang="zh-CN" sz="1400" dirty="0" smtClean="0"/>
              <a:t>the management </a:t>
            </a:r>
            <a:r>
              <a:rPr lang="en-US" altLang="zh-CN" sz="1400" dirty="0"/>
              <a:t>page; </a:t>
            </a:r>
            <a:r>
              <a:rPr lang="en-US" altLang="zh-CN" sz="1400" dirty="0" smtClean="0"/>
              <a:t>click "view data“ then view the device’s data.</a:t>
            </a:r>
            <a:endParaRPr lang="zh-CN" altLang="en-US" sz="1400" dirty="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59" y="361950"/>
            <a:ext cx="755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Function--</a:t>
            </a:r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Control and reset networking devices</a:t>
            </a: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70040.jpg微信图片_202009141700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380" y="1491615"/>
            <a:ext cx="1815465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4939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Control </a:t>
            </a:r>
            <a:r>
              <a:rPr lang="en-US" altLang="zh-CN" sz="1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reset networking </a:t>
            </a:r>
            <a:r>
              <a:rPr lang="en-US" altLang="zh-CN" sz="1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devices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After entering the page, the device information of power, voltage, name, and switch status is displayed.</a:t>
            </a:r>
          </a:p>
          <a:p>
            <a:pPr algn="just">
              <a:lnSpc>
                <a:spcPct val="150000"/>
              </a:lnSpc>
            </a:pP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Users can perform the following operations on this interface: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1. Control light switch;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2. Adjust light brightness;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3. Set light working mode (time switch, light switch, time frame mode);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4.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Control human body infrared sensor switch;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5.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Control video surveillance switch;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6.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Control road indicator switch;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7.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Conduct preliminary troubleshooting;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8.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View information about device;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9. Restore factory settings. </a:t>
            </a:r>
            <a:endParaRPr lang="en-US" altLang="zh-CN" sz="1400" dirty="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59" y="361950"/>
            <a:ext cx="6528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New Function—View networking device date</a:t>
            </a:r>
            <a:endParaRPr 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 descr="C:\Users\Mr.QYC\Desktop\智慧路灯APP最新截图\微信图片_20200914170109.jpg微信图片_2020091417010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063" y="1491615"/>
            <a:ext cx="1815465" cy="39338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0875" y="1230630"/>
            <a:ext cx="5391150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View networking device data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/>
              <a:t>On </a:t>
            </a:r>
            <a:r>
              <a:rPr lang="en-US" altLang="zh-CN" sz="1400" dirty="0"/>
              <a:t>this page, users can slide </a:t>
            </a:r>
            <a:r>
              <a:rPr lang="en-US" altLang="zh-CN" sz="1400" dirty="0" smtClean="0"/>
              <a:t>the networking device list under the </a:t>
            </a:r>
            <a:r>
              <a:rPr lang="en-US" altLang="zh-CN" sz="1400" dirty="0"/>
              <a:t>navigation bar to find </a:t>
            </a:r>
            <a:r>
              <a:rPr lang="en-US" altLang="zh-CN" sz="1400" dirty="0" smtClean="0"/>
              <a:t>the sub-device </a:t>
            </a:r>
            <a:r>
              <a:rPr lang="en-US" altLang="zh-CN" sz="1400" dirty="0"/>
              <a:t>to be viewed, and </a:t>
            </a:r>
            <a:r>
              <a:rPr lang="en-US" altLang="zh-CN" sz="1400" dirty="0" smtClean="0"/>
              <a:t>click to view its information. </a:t>
            </a:r>
            <a:r>
              <a:rPr lang="en-US" altLang="zh-CN" sz="1400" dirty="0"/>
              <a:t>You can view </a:t>
            </a:r>
            <a:r>
              <a:rPr lang="en-US" altLang="zh-CN" sz="1400" dirty="0" smtClean="0"/>
              <a:t>different data by clicking different </a:t>
            </a:r>
            <a:r>
              <a:rPr lang="en-US" altLang="zh-CN" sz="1400" dirty="0"/>
              <a:t>information labels. </a:t>
            </a:r>
            <a:endParaRPr lang="zh-CN" sz="1400" dirty="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6465570" y="-3763010"/>
            <a:ext cx="6630670" cy="663067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500188" y="1385888"/>
            <a:ext cx="9190355" cy="4086225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75480" y="3045460"/>
            <a:ext cx="47713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 O</a:t>
            </a:r>
            <a:r>
              <a:rPr lang="zh-CN" altLang="en-US" sz="28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verview</a:t>
            </a:r>
            <a:endParaRPr lang="zh-CN" altLang="en-US" sz="28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0980" y="2571750"/>
            <a:ext cx="15894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PART ONE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613400" y="4372610"/>
            <a:ext cx="965200" cy="169545"/>
            <a:chOff x="8642" y="6886"/>
            <a:chExt cx="1788" cy="314"/>
          </a:xfrm>
        </p:grpSpPr>
        <p:sp>
          <p:nvSpPr>
            <p:cNvPr id="5" name="椭圆 4"/>
            <p:cNvSpPr/>
            <p:nvPr/>
          </p:nvSpPr>
          <p:spPr>
            <a:xfrm>
              <a:off x="8642" y="6886"/>
              <a:ext cx="314" cy="314"/>
            </a:xfrm>
            <a:prstGeom prst="ellipse">
              <a:avLst/>
            </a:prstGeom>
            <a:solidFill>
              <a:srgbClr val="AD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9127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621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0116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95730" y="1203960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圆角矩形 3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15" y="1621790"/>
            <a:ext cx="2035810" cy="39566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-4655820" y="-2479675"/>
            <a:ext cx="7818120" cy="781812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 rot="2700000">
            <a:off x="5735955" y="-701675"/>
            <a:ext cx="8262620" cy="826262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5932805" y="2875598"/>
            <a:ext cx="323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Thanks </a:t>
            </a:r>
            <a:r>
              <a:rPr lang="zh-CN" altLang="en-US" dirty="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for watching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109345" y="966470"/>
            <a:ext cx="2330450" cy="4450080"/>
            <a:chOff x="2198" y="1896"/>
            <a:chExt cx="3670" cy="7008"/>
          </a:xfrm>
        </p:grpSpPr>
        <p:grpSp>
          <p:nvGrpSpPr>
            <p:cNvPr id="51" name="组合 50"/>
            <p:cNvGrpSpPr/>
            <p:nvPr/>
          </p:nvGrpSpPr>
          <p:grpSpPr>
            <a:xfrm>
              <a:off x="2198" y="1896"/>
              <a:ext cx="3670" cy="7008"/>
              <a:chOff x="3211" y="2865"/>
              <a:chExt cx="4170" cy="7562"/>
            </a:xfrm>
            <a:effectLst>
              <a:outerShdw blurRad="190500" sx="102000" sy="102000" algn="ctr" rotWithShape="0">
                <a:srgbClr val="717DE1">
                  <a:alpha val="40000"/>
                </a:srgb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3288" y="2865"/>
                <a:ext cx="4010" cy="7562"/>
                <a:chOff x="3915" y="2999"/>
                <a:chExt cx="6282" cy="11840"/>
              </a:xfrm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3915" y="2999"/>
                  <a:ext cx="6283" cy="11841"/>
                </a:xfrm>
                <a:prstGeom prst="roundRect">
                  <a:avLst>
                    <a:gd name="adj" fmla="val 1030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圆角矩形 53"/>
                <p:cNvSpPr/>
                <p:nvPr/>
              </p:nvSpPr>
              <p:spPr>
                <a:xfrm>
                  <a:off x="4192" y="3254"/>
                  <a:ext cx="5728" cy="11331"/>
                </a:xfrm>
                <a:prstGeom prst="roundRect">
                  <a:avLst>
                    <a:gd name="adj" fmla="val 9257"/>
                  </a:avLst>
                </a:prstGeom>
                <a:gradFill>
                  <a:gsLst>
                    <a:gs pos="19000">
                      <a:srgbClr val="717DE1"/>
                    </a:gs>
                    <a:gs pos="100000">
                      <a:srgbClr val="ADA6FF"/>
                    </a:gs>
                  </a:gsLst>
                  <a:lin ang="189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5548" y="2999"/>
                  <a:ext cx="3016" cy="688"/>
                </a:xfrm>
                <a:prstGeom prst="roundRect">
                  <a:avLst>
                    <a:gd name="adj" fmla="val 49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6613" y="3307"/>
                  <a:ext cx="888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7663" y="3307"/>
                  <a:ext cx="130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" name="圆角矩形 57"/>
              <p:cNvSpPr/>
              <p:nvPr/>
            </p:nvSpPr>
            <p:spPr>
              <a:xfrm>
                <a:off x="3211" y="3711"/>
                <a:ext cx="184" cy="454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3211" y="4399"/>
                <a:ext cx="184" cy="567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3211" y="5002"/>
                <a:ext cx="184" cy="567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7197" y="4165"/>
                <a:ext cx="184" cy="1134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3435" y="4233"/>
              <a:ext cx="1190" cy="1344"/>
              <a:chOff x="13465" y="3115"/>
              <a:chExt cx="1190" cy="1344"/>
            </a:xfrm>
          </p:grpSpPr>
          <p:sp>
            <p:nvSpPr>
              <p:cNvPr id="63" name="Freeform 5"/>
              <p:cNvSpPr/>
              <p:nvPr/>
            </p:nvSpPr>
            <p:spPr>
              <a:xfrm>
                <a:off x="13465" y="3115"/>
                <a:ext cx="1191" cy="1345"/>
              </a:xfrm>
              <a:custGeom>
                <a:avLst/>
                <a:gdLst>
                  <a:gd name="txL" fmla="*/ 0 w 976"/>
                  <a:gd name="txT" fmla="*/ 0 h 1101"/>
                  <a:gd name="txR" fmla="*/ 976 w 976"/>
                  <a:gd name="txB" fmla="*/ 1101 h 1101"/>
                </a:gdLst>
                <a:ahLst/>
                <a:cxnLst>
                  <a:cxn ang="0">
                    <a:pos x="976" y="772"/>
                  </a:cxn>
                  <a:cxn ang="0">
                    <a:pos x="924" y="862"/>
                  </a:cxn>
                  <a:cxn ang="0">
                    <a:pos x="540" y="1084"/>
                  </a:cxn>
                  <a:cxn ang="0">
                    <a:pos x="436" y="1084"/>
                  </a:cxn>
                  <a:cxn ang="0">
                    <a:pos x="52" y="862"/>
                  </a:cxn>
                  <a:cxn ang="0">
                    <a:pos x="0" y="772"/>
                  </a:cxn>
                  <a:cxn ang="0">
                    <a:pos x="0" y="329"/>
                  </a:cxn>
                  <a:cxn ang="0">
                    <a:pos x="52" y="238"/>
                  </a:cxn>
                  <a:cxn ang="0">
                    <a:pos x="436" y="16"/>
                  </a:cxn>
                  <a:cxn ang="0">
                    <a:pos x="540" y="16"/>
                  </a:cxn>
                  <a:cxn ang="0">
                    <a:pos x="924" y="238"/>
                  </a:cxn>
                  <a:cxn ang="0">
                    <a:pos x="976" y="329"/>
                  </a:cxn>
                  <a:cxn ang="0">
                    <a:pos x="976" y="772"/>
                  </a:cxn>
                </a:cxnLst>
                <a:rect l="txL" t="txT" r="txR" b="txB"/>
                <a:pathLst>
                  <a:path w="976" h="1101">
                    <a:moveTo>
                      <a:pt x="976" y="772"/>
                    </a:moveTo>
                    <a:cubicBezTo>
                      <a:pt x="976" y="805"/>
                      <a:pt x="953" y="846"/>
                      <a:pt x="924" y="862"/>
                    </a:cubicBezTo>
                    <a:cubicBezTo>
                      <a:pt x="540" y="1084"/>
                      <a:pt x="540" y="1084"/>
                      <a:pt x="540" y="1084"/>
                    </a:cubicBezTo>
                    <a:cubicBezTo>
                      <a:pt x="511" y="1101"/>
                      <a:pt x="465" y="1101"/>
                      <a:pt x="436" y="1084"/>
                    </a:cubicBezTo>
                    <a:cubicBezTo>
                      <a:pt x="52" y="862"/>
                      <a:pt x="52" y="862"/>
                      <a:pt x="52" y="862"/>
                    </a:cubicBezTo>
                    <a:cubicBezTo>
                      <a:pt x="23" y="846"/>
                      <a:pt x="0" y="805"/>
                      <a:pt x="0" y="772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295"/>
                      <a:pt x="23" y="255"/>
                      <a:pt x="52" y="238"/>
                    </a:cubicBezTo>
                    <a:cubicBezTo>
                      <a:pt x="436" y="16"/>
                      <a:pt x="436" y="16"/>
                      <a:pt x="436" y="16"/>
                    </a:cubicBezTo>
                    <a:cubicBezTo>
                      <a:pt x="465" y="0"/>
                      <a:pt x="511" y="0"/>
                      <a:pt x="540" y="16"/>
                    </a:cubicBezTo>
                    <a:cubicBezTo>
                      <a:pt x="924" y="238"/>
                      <a:pt x="924" y="238"/>
                      <a:pt x="924" y="238"/>
                    </a:cubicBezTo>
                    <a:cubicBezTo>
                      <a:pt x="953" y="255"/>
                      <a:pt x="976" y="295"/>
                      <a:pt x="976" y="329"/>
                    </a:cubicBezTo>
                    <a:lnTo>
                      <a:pt x="976" y="772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txBody>
              <a:bodyPr vert="horz" wrap="square" anchor="t"/>
              <a:lstStyle/>
              <a:p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3655" y="3445"/>
                <a:ext cx="810" cy="6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zh-CN" sz="1600">
                    <a:solidFill>
                      <a:schemeClr val="bg1"/>
                    </a:solidFill>
                    <a:latin typeface="汉仪晓波花月圆W" panose="00020600040101010101" charset="-122"/>
                    <a:ea typeface="汉仪晓波花月圆W" panose="00020600040101010101" charset="-122"/>
                    <a:cs typeface="汉仪雅酷黑 45W" panose="020B0404020202020204" charset="-122"/>
                    <a:sym typeface="+mn-ea"/>
                  </a:rPr>
                  <a:t>LO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altLang="zh-CN" sz="1600">
                    <a:solidFill>
                      <a:schemeClr val="bg1"/>
                    </a:solidFill>
                    <a:latin typeface="汉仪晓波花月圆W" panose="00020600040101010101" charset="-122"/>
                    <a:ea typeface="汉仪晓波花月圆W" panose="00020600040101010101" charset="-122"/>
                    <a:cs typeface="汉仪雅酷黑 45W" panose="020B0404020202020204" charset="-122"/>
                    <a:sym typeface="+mn-ea"/>
                  </a:rPr>
                  <a:t>GO</a:t>
                </a: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2900" y="5908"/>
              <a:ext cx="2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>
                  <a:solidFill>
                    <a:schemeClr val="bg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</a:rPr>
                <a:t>请输入公司名称</a:t>
              </a:r>
              <a:endParaRPr lang="zh-CN" altLang="en-US" sz="2800" b="1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endParaRPr>
            </a:p>
            <a:p>
              <a:pPr algn="ctr"/>
              <a:r>
                <a:rPr lang="en-US" altLang="zh-CN" sz="800" b="1">
                  <a:solidFill>
                    <a:schemeClr val="bg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T</a:t>
              </a:r>
              <a:r>
                <a:rPr lang="zh-CN" sz="800" b="1">
                  <a:solidFill>
                    <a:schemeClr val="bg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he company name</a:t>
              </a:r>
              <a:endParaRPr lang="zh-CN" altLang="en-US" sz="800" b="1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676400" y="1541145"/>
            <a:ext cx="2330450" cy="4450456"/>
            <a:chOff x="2198" y="1896"/>
            <a:chExt cx="3670" cy="7009"/>
          </a:xfrm>
        </p:grpSpPr>
        <p:grpSp>
          <p:nvGrpSpPr>
            <p:cNvPr id="67" name="组合 66"/>
            <p:cNvGrpSpPr/>
            <p:nvPr/>
          </p:nvGrpSpPr>
          <p:grpSpPr>
            <a:xfrm>
              <a:off x="2198" y="1896"/>
              <a:ext cx="3670" cy="7009"/>
              <a:chOff x="3211" y="2865"/>
              <a:chExt cx="4170" cy="7563"/>
            </a:xfrm>
            <a:effectLst>
              <a:outerShdw blurRad="190500" sx="102000" sy="102000" algn="ctr" rotWithShape="0">
                <a:srgbClr val="717DE1">
                  <a:alpha val="40000"/>
                </a:srgbClr>
              </a:outerShdw>
            </a:effectLst>
          </p:grpSpPr>
          <p:grpSp>
            <p:nvGrpSpPr>
              <p:cNvPr id="68" name="组合 67"/>
              <p:cNvGrpSpPr/>
              <p:nvPr/>
            </p:nvGrpSpPr>
            <p:grpSpPr>
              <a:xfrm>
                <a:off x="3288" y="2865"/>
                <a:ext cx="4011" cy="7563"/>
                <a:chOff x="3915" y="2999"/>
                <a:chExt cx="6283" cy="11841"/>
              </a:xfrm>
            </p:grpSpPr>
            <p:sp>
              <p:nvSpPr>
                <p:cNvPr id="69" name="圆角矩形 68"/>
                <p:cNvSpPr/>
                <p:nvPr/>
              </p:nvSpPr>
              <p:spPr>
                <a:xfrm>
                  <a:off x="3915" y="2999"/>
                  <a:ext cx="6283" cy="11841"/>
                </a:xfrm>
                <a:prstGeom prst="roundRect">
                  <a:avLst>
                    <a:gd name="adj" fmla="val 1030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圆角矩形 70"/>
                <p:cNvSpPr/>
                <p:nvPr/>
              </p:nvSpPr>
              <p:spPr>
                <a:xfrm>
                  <a:off x="5548" y="2999"/>
                  <a:ext cx="3016" cy="688"/>
                </a:xfrm>
                <a:prstGeom prst="roundRect">
                  <a:avLst>
                    <a:gd name="adj" fmla="val 49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圆角矩形 71"/>
                <p:cNvSpPr/>
                <p:nvPr/>
              </p:nvSpPr>
              <p:spPr>
                <a:xfrm>
                  <a:off x="6613" y="3307"/>
                  <a:ext cx="888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圆角矩形 72"/>
                <p:cNvSpPr/>
                <p:nvPr/>
              </p:nvSpPr>
              <p:spPr>
                <a:xfrm>
                  <a:off x="7663" y="3307"/>
                  <a:ext cx="130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圆角矩形 73"/>
              <p:cNvSpPr/>
              <p:nvPr/>
            </p:nvSpPr>
            <p:spPr>
              <a:xfrm>
                <a:off x="3211" y="3711"/>
                <a:ext cx="184" cy="454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3211" y="4399"/>
                <a:ext cx="184" cy="567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3211" y="5002"/>
                <a:ext cx="184" cy="567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7197" y="4165"/>
                <a:ext cx="184" cy="1134"/>
              </a:xfrm>
              <a:prstGeom prst="roundRect">
                <a:avLst>
                  <a:gd name="adj" fmla="val 2663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3435" y="4233"/>
              <a:ext cx="1190" cy="1344"/>
              <a:chOff x="13465" y="3115"/>
              <a:chExt cx="1190" cy="1344"/>
            </a:xfrm>
          </p:grpSpPr>
          <p:sp>
            <p:nvSpPr>
              <p:cNvPr id="79" name="Freeform 5"/>
              <p:cNvSpPr/>
              <p:nvPr/>
            </p:nvSpPr>
            <p:spPr>
              <a:xfrm>
                <a:off x="13465" y="3115"/>
                <a:ext cx="1191" cy="1345"/>
              </a:xfrm>
              <a:custGeom>
                <a:avLst/>
                <a:gdLst>
                  <a:gd name="txL" fmla="*/ 0 w 976"/>
                  <a:gd name="txT" fmla="*/ 0 h 1101"/>
                  <a:gd name="txR" fmla="*/ 976 w 976"/>
                  <a:gd name="txB" fmla="*/ 1101 h 1101"/>
                </a:gdLst>
                <a:ahLst/>
                <a:cxnLst>
                  <a:cxn ang="0">
                    <a:pos x="976" y="772"/>
                  </a:cxn>
                  <a:cxn ang="0">
                    <a:pos x="924" y="862"/>
                  </a:cxn>
                  <a:cxn ang="0">
                    <a:pos x="540" y="1084"/>
                  </a:cxn>
                  <a:cxn ang="0">
                    <a:pos x="436" y="1084"/>
                  </a:cxn>
                  <a:cxn ang="0">
                    <a:pos x="52" y="862"/>
                  </a:cxn>
                  <a:cxn ang="0">
                    <a:pos x="0" y="772"/>
                  </a:cxn>
                  <a:cxn ang="0">
                    <a:pos x="0" y="329"/>
                  </a:cxn>
                  <a:cxn ang="0">
                    <a:pos x="52" y="238"/>
                  </a:cxn>
                  <a:cxn ang="0">
                    <a:pos x="436" y="16"/>
                  </a:cxn>
                  <a:cxn ang="0">
                    <a:pos x="540" y="16"/>
                  </a:cxn>
                  <a:cxn ang="0">
                    <a:pos x="924" y="238"/>
                  </a:cxn>
                  <a:cxn ang="0">
                    <a:pos x="976" y="329"/>
                  </a:cxn>
                  <a:cxn ang="0">
                    <a:pos x="976" y="772"/>
                  </a:cxn>
                </a:cxnLst>
                <a:rect l="txL" t="txT" r="txR" b="txB"/>
                <a:pathLst>
                  <a:path w="976" h="1101">
                    <a:moveTo>
                      <a:pt x="976" y="772"/>
                    </a:moveTo>
                    <a:cubicBezTo>
                      <a:pt x="976" y="805"/>
                      <a:pt x="953" y="846"/>
                      <a:pt x="924" y="862"/>
                    </a:cubicBezTo>
                    <a:cubicBezTo>
                      <a:pt x="540" y="1084"/>
                      <a:pt x="540" y="1084"/>
                      <a:pt x="540" y="1084"/>
                    </a:cubicBezTo>
                    <a:cubicBezTo>
                      <a:pt x="511" y="1101"/>
                      <a:pt x="465" y="1101"/>
                      <a:pt x="436" y="1084"/>
                    </a:cubicBezTo>
                    <a:cubicBezTo>
                      <a:pt x="52" y="862"/>
                      <a:pt x="52" y="862"/>
                      <a:pt x="52" y="862"/>
                    </a:cubicBezTo>
                    <a:cubicBezTo>
                      <a:pt x="23" y="846"/>
                      <a:pt x="0" y="805"/>
                      <a:pt x="0" y="772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295"/>
                      <a:pt x="23" y="255"/>
                      <a:pt x="52" y="238"/>
                    </a:cubicBezTo>
                    <a:cubicBezTo>
                      <a:pt x="436" y="16"/>
                      <a:pt x="436" y="16"/>
                      <a:pt x="436" y="16"/>
                    </a:cubicBezTo>
                    <a:cubicBezTo>
                      <a:pt x="465" y="0"/>
                      <a:pt x="511" y="0"/>
                      <a:pt x="540" y="16"/>
                    </a:cubicBezTo>
                    <a:cubicBezTo>
                      <a:pt x="924" y="238"/>
                      <a:pt x="924" y="238"/>
                      <a:pt x="924" y="238"/>
                    </a:cubicBezTo>
                    <a:cubicBezTo>
                      <a:pt x="953" y="255"/>
                      <a:pt x="976" y="295"/>
                      <a:pt x="976" y="329"/>
                    </a:cubicBezTo>
                    <a:lnTo>
                      <a:pt x="976" y="772"/>
                    </a:lnTo>
                    <a:close/>
                  </a:path>
                </a:pathLst>
              </a:custGeom>
              <a:gradFill>
                <a:gsLst>
                  <a:gs pos="19000">
                    <a:srgbClr val="717DE1"/>
                  </a:gs>
                  <a:gs pos="100000">
                    <a:srgbClr val="ADA6FF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txBody>
              <a:bodyPr vert="horz" wrap="square" anchor="t"/>
              <a:lstStyle/>
              <a:p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13655" y="3445"/>
                <a:ext cx="810" cy="6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zh-CN" sz="1600">
                    <a:solidFill>
                      <a:schemeClr val="bg1"/>
                    </a:solidFill>
                    <a:latin typeface="汉仪晓波花月圆W" panose="00020600040101010101" charset="-122"/>
                    <a:ea typeface="汉仪晓波花月圆W" panose="00020600040101010101" charset="-122"/>
                    <a:cs typeface="汉仪雅酷黑 45W" panose="020B0404020202020204" charset="-122"/>
                    <a:sym typeface="+mn-ea"/>
                  </a:rPr>
                  <a:t>LO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altLang="zh-CN" sz="1600">
                    <a:solidFill>
                      <a:schemeClr val="bg1"/>
                    </a:solidFill>
                    <a:latin typeface="汉仪晓波花月圆W" panose="00020600040101010101" charset="-122"/>
                    <a:ea typeface="汉仪晓波花月圆W" panose="00020600040101010101" charset="-122"/>
                    <a:cs typeface="汉仪雅酷黑 45W" panose="020B0404020202020204" charset="-122"/>
                    <a:sym typeface="+mn-ea"/>
                  </a:rPr>
                  <a:t>GO</a:t>
                </a:r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2900" y="5908"/>
              <a:ext cx="2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>
                  <a:solidFill>
                    <a:srgbClr val="717DE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</a:rPr>
                <a:t>请输入公司名称</a:t>
              </a:r>
              <a:endParaRPr lang="zh-CN" altLang="en-US" sz="2800" b="1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endParaRPr>
            </a:p>
            <a:p>
              <a:pPr algn="ctr"/>
              <a:r>
                <a:rPr lang="en-US" altLang="zh-CN" sz="800" b="1">
                  <a:solidFill>
                    <a:srgbClr val="717DE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T</a:t>
              </a:r>
              <a:r>
                <a:rPr lang="zh-CN" sz="800" b="1">
                  <a:solidFill>
                    <a:srgbClr val="717DE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he company name</a:t>
              </a:r>
              <a:endParaRPr lang="zh-CN" altLang="en-US" sz="800" b="1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70" y="1892935"/>
            <a:ext cx="2125345" cy="3975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700000">
            <a:off x="1819792" y="1443581"/>
            <a:ext cx="9208770" cy="920877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59" y="361950"/>
            <a:ext cx="4292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Overview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657590" y="1203960"/>
            <a:ext cx="2330450" cy="4450715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7" name="组合 6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562737" y="1490040"/>
            <a:ext cx="4070985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雅酷黑 45W" panose="020B0404020202020204" charset="-122"/>
                <a:sym typeface="+mn-ea"/>
              </a:rPr>
              <a:t>Overview</a:t>
            </a:r>
            <a:endParaRPr lang="en-US" altLang="zh-CN" sz="5400" dirty="0">
              <a:solidFill>
                <a:schemeClr val="bg1"/>
              </a:solidFill>
              <a:latin typeface="汉仪晓波花月圆W" panose="00020600040101010101" charset="-122"/>
              <a:ea typeface="汉仪晓波花月圆W" panose="00020600040101010101" charset="-122"/>
              <a:cs typeface="汉仪雅酷黑 45W" panose="020B0404020202020204" charset="-122"/>
              <a:sym typeface="+mn-ea"/>
            </a:endParaRPr>
          </a:p>
          <a:p>
            <a:pPr algn="r"/>
            <a:r>
              <a:rPr lang="en-US" altLang="zh-CN" sz="700" dirty="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雅酷黑 45W" panose="020B0404020202020204" charset="-122"/>
                <a:sym typeface="+mn-ea"/>
              </a:rPr>
              <a:t>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294529" y="2767970"/>
            <a:ext cx="512333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APP name: "SOLAR" and "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SOLAR-PIN“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Brief introduction: “SOLAR” 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is a mobile app independently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developed by us 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and designed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to be used 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in conjunction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with our solar 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street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lights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.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“SOLAR-PIN“</a:t>
            </a:r>
            <a:r>
              <a:rPr lang="zh-CN" altLang="en-US" sz="1600" dirty="0">
                <a:solidFill>
                  <a:schemeClr val="bg1"/>
                </a:solidFill>
                <a:latin typeface="+mj-lt"/>
                <a:cs typeface="Microsoft Himalaya" panose="01010100010101010101" pitchFamily="2" charset="0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cs typeface="Microsoft Himalaya" panose="01010100010101010101" pitchFamily="2" charset="0"/>
                <a:sym typeface="+mn-ea"/>
              </a:rPr>
              <a:t>is the same version App but 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cs typeface="Microsoft Himalaya" panose="01010100010101010101" pitchFamily="2" charset="0"/>
                <a:sym typeface="+mn-ea"/>
              </a:rPr>
              <a:t>just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cs typeface="Microsoft Himalaya" panose="01010100010101010101" pitchFamily="2" charset="0"/>
                <a:sym typeface="+mn-ea"/>
              </a:rPr>
              <a:t>with encryption processing, so as to limit the operation of App.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Compared with the previous version, this 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new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version APP 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adopts a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brand-new UI designed interface, 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and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remains the functions of the old version, and adds new functions  like group networking </a:t>
            </a:r>
            <a:r>
              <a:rPr lang="en-US" altLang="zh-CN" sz="1600" dirty="0" smtClean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  <a:sym typeface="+mn-ea"/>
              </a:rPr>
              <a:t>control, etc.</a:t>
            </a:r>
            <a:endParaRPr lang="en-US" altLang="zh-CN" sz="1600" dirty="0" smtClean="0">
              <a:solidFill>
                <a:schemeClr val="bg1"/>
              </a:solidFill>
              <a:latin typeface="+mj-lt"/>
              <a:cs typeface="Microsoft Himalaya" panose="01010100010101010101" pitchFamily="2" charset="0"/>
              <a:sym typeface="+mn-ea"/>
            </a:endParaRPr>
          </a:p>
        </p:txBody>
      </p:sp>
      <p:pic>
        <p:nvPicPr>
          <p:cNvPr id="16" name="图片 15" descr="C:\Users\Mr.QYC\Desktop\INTEFIY\太阳能路灯APP截图\0-17.jpg0-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39200" y="1471295"/>
            <a:ext cx="1967230" cy="391604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0306" y="1005361"/>
            <a:ext cx="2003612" cy="465934"/>
          </a:xfrm>
          <a:prstGeom prst="ellipse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Professional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430306" y="1736024"/>
            <a:ext cx="2003612" cy="465934"/>
          </a:xfrm>
          <a:prstGeom prst="ellipse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Fast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430306" y="2554865"/>
            <a:ext cx="2003612" cy="465934"/>
          </a:xfrm>
          <a:prstGeom prst="ellipse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Efficient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59" y="361950"/>
            <a:ext cx="566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Updates of new version App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2321070" y="-697059"/>
            <a:ext cx="16834141" cy="8252119"/>
            <a:chOff x="-3982" y="-4267"/>
            <a:chExt cx="27221" cy="13344"/>
          </a:xfrm>
        </p:grpSpPr>
        <p:sp>
          <p:nvSpPr>
            <p:cNvPr id="3" name="圆角矩形 2"/>
            <p:cNvSpPr/>
            <p:nvPr/>
          </p:nvSpPr>
          <p:spPr>
            <a:xfrm rot="2700000">
              <a:off x="16538" y="-4267"/>
              <a:ext cx="6701" cy="6701"/>
            </a:xfrm>
            <a:prstGeom prst="roundRect">
              <a:avLst>
                <a:gd name="adj" fmla="val 20791"/>
              </a:avLst>
            </a:prstGeom>
            <a:gradFill>
              <a:gsLst>
                <a:gs pos="19000">
                  <a:srgbClr val="717DE1"/>
                </a:gs>
                <a:gs pos="100000">
                  <a:srgbClr val="ADA6FF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rot="2700000">
              <a:off x="-3982" y="2376"/>
              <a:ext cx="6701" cy="6701"/>
            </a:xfrm>
            <a:prstGeom prst="roundRect">
              <a:avLst>
                <a:gd name="adj" fmla="val 20791"/>
              </a:avLst>
            </a:prstGeom>
            <a:gradFill>
              <a:gsLst>
                <a:gs pos="19000">
                  <a:srgbClr val="717DE1"/>
                </a:gs>
                <a:gs pos="100000">
                  <a:srgbClr val="ADA6FF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/>
        </p:nvSpPr>
        <p:spPr>
          <a:xfrm>
            <a:off x="4637405" y="1574800"/>
            <a:ext cx="2917190" cy="3897630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10590" y="1574800"/>
            <a:ext cx="2917190" cy="3897630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361680" y="1574800"/>
            <a:ext cx="2917190" cy="3897630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041525" y="2035810"/>
            <a:ext cx="685165" cy="327025"/>
            <a:chOff x="3085" y="7413"/>
            <a:chExt cx="1195" cy="570"/>
          </a:xfrm>
        </p:grpSpPr>
        <p:sp>
          <p:nvSpPr>
            <p:cNvPr id="24" name="圆角矩形 23"/>
            <p:cNvSpPr/>
            <p:nvPr/>
          </p:nvSpPr>
          <p:spPr>
            <a:xfrm>
              <a:off x="3085" y="7457"/>
              <a:ext cx="1195" cy="481"/>
            </a:xfrm>
            <a:prstGeom prst="roundRect">
              <a:avLst>
                <a:gd name="adj" fmla="val 50000"/>
              </a:avLst>
            </a:prstGeom>
            <a:solidFill>
              <a:srgbClr val="D1C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710" y="7413"/>
              <a:ext cx="570" cy="570"/>
            </a:xfrm>
            <a:prstGeom prst="ellipse">
              <a:avLst/>
            </a:prstGeom>
            <a:solidFill>
              <a:srgbClr val="717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90955" y="2586990"/>
            <a:ext cx="2155825" cy="18928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UI interactive interface</a:t>
            </a:r>
            <a:endParaRPr lang="zh-CN" alt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APP interface UI is redesigned with popular label modular, which improves user's sensory interaction and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operation experience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768975" y="1999615"/>
            <a:ext cx="685165" cy="327025"/>
            <a:chOff x="3085" y="7413"/>
            <a:chExt cx="1195" cy="570"/>
          </a:xfrm>
        </p:grpSpPr>
        <p:sp>
          <p:nvSpPr>
            <p:cNvPr id="16" name="圆角矩形 15"/>
            <p:cNvSpPr/>
            <p:nvPr/>
          </p:nvSpPr>
          <p:spPr>
            <a:xfrm>
              <a:off x="3085" y="7457"/>
              <a:ext cx="1195" cy="481"/>
            </a:xfrm>
            <a:prstGeom prst="roundRect">
              <a:avLst>
                <a:gd name="adj" fmla="val 50000"/>
              </a:avLst>
            </a:prstGeom>
            <a:solidFill>
              <a:srgbClr val="D1C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710" y="7413"/>
              <a:ext cx="570" cy="570"/>
            </a:xfrm>
            <a:prstGeom prst="ellipse">
              <a:avLst/>
            </a:prstGeom>
            <a:solidFill>
              <a:srgbClr val="717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018405" y="2550795"/>
            <a:ext cx="2155825" cy="29315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Networking group control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+mn-ea"/>
                <a:cs typeface="+mn-ea"/>
                <a:sym typeface="+mn-ea"/>
              </a:rPr>
              <a:t>Each </a:t>
            </a:r>
            <a:r>
              <a:rPr lang="en-US" altLang="zh-CN" sz="1000" dirty="0">
                <a:latin typeface="+mn-ea"/>
                <a:cs typeface="+mn-ea"/>
                <a:sym typeface="+mn-ea"/>
              </a:rPr>
              <a:t>solar street light </a:t>
            </a:r>
            <a:r>
              <a:rPr lang="en-US" altLang="zh-CN" sz="1000" dirty="0" smtClean="0">
                <a:latin typeface="+mn-ea"/>
                <a:cs typeface="+mn-ea"/>
                <a:sym typeface="+mn-ea"/>
              </a:rPr>
              <a:t>is </a:t>
            </a:r>
            <a:r>
              <a:rPr lang="en-US" altLang="zh-CN" sz="1000" dirty="0">
                <a:latin typeface="+mn-ea"/>
                <a:cs typeface="+mn-ea"/>
                <a:sym typeface="+mn-ea"/>
              </a:rPr>
              <a:t>equipped with a Bluetooth networking module. They autonomously establish a local area network for device communication</a:t>
            </a:r>
            <a:r>
              <a:rPr lang="en-US" altLang="zh-CN" sz="1000" dirty="0" smtClean="0">
                <a:latin typeface="+mn-ea"/>
                <a:cs typeface="+mn-ea"/>
                <a:sym typeface="+mn-ea"/>
              </a:rPr>
              <a:t>. By connecting with only one of the lights, user can control all the other lights in the group. </a:t>
            </a:r>
            <a:endParaRPr lang="zh-CN" altLang="en-US" sz="10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93250" y="2035810"/>
            <a:ext cx="685165" cy="327025"/>
            <a:chOff x="3085" y="7413"/>
            <a:chExt cx="1195" cy="570"/>
          </a:xfrm>
        </p:grpSpPr>
        <p:sp>
          <p:nvSpPr>
            <p:cNvPr id="25" name="圆角矩形 24"/>
            <p:cNvSpPr/>
            <p:nvPr/>
          </p:nvSpPr>
          <p:spPr>
            <a:xfrm>
              <a:off x="3085" y="7457"/>
              <a:ext cx="1195" cy="481"/>
            </a:xfrm>
            <a:prstGeom prst="roundRect">
              <a:avLst>
                <a:gd name="adj" fmla="val 50000"/>
              </a:avLst>
            </a:prstGeom>
            <a:solidFill>
              <a:srgbClr val="D1C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710" y="7413"/>
              <a:ext cx="570" cy="570"/>
            </a:xfrm>
            <a:prstGeom prst="ellipse">
              <a:avLst/>
            </a:prstGeom>
            <a:solidFill>
              <a:srgbClr val="717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742680" y="2586990"/>
            <a:ext cx="215582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Support dynamic personalized name</a:t>
            </a:r>
            <a:endParaRPr lang="zh-CN" alt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New App adopts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the method of dynamically configuring the name.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By adding 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the corresponding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product  names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in </a:t>
            </a:r>
            <a:r>
              <a:rPr lang="en-US" altLang="zh-CN" sz="1000" dirty="0">
                <a:latin typeface="+mn-ea"/>
                <a:cs typeface="+mn-ea"/>
                <a:sym typeface="+mn-ea"/>
              </a:rPr>
              <a:t>the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database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,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they can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be searched and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displayed on App interface, no need to revise the app as the old version.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6465570" y="-3763010"/>
            <a:ext cx="6630670" cy="663067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514793" y="1385888"/>
            <a:ext cx="9190355" cy="4086225"/>
          </a:xfrm>
          <a:prstGeom prst="roundRect">
            <a:avLst>
              <a:gd name="adj" fmla="val 13721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75480" y="3045460"/>
            <a:ext cx="32404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</a:t>
            </a:r>
            <a:endParaRPr lang="en-US" alt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/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F</a:t>
            </a:r>
            <a:r>
              <a:rPr lang="zh-CN" altLang="en-US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unction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0980" y="2571750"/>
            <a:ext cx="16192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PART TWO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613400" y="4372610"/>
            <a:ext cx="965200" cy="169545"/>
            <a:chOff x="8642" y="6886"/>
            <a:chExt cx="1788" cy="314"/>
          </a:xfrm>
        </p:grpSpPr>
        <p:sp>
          <p:nvSpPr>
            <p:cNvPr id="5" name="椭圆 4"/>
            <p:cNvSpPr/>
            <p:nvPr/>
          </p:nvSpPr>
          <p:spPr>
            <a:xfrm>
              <a:off x="8642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9127" y="6886"/>
              <a:ext cx="314" cy="314"/>
            </a:xfrm>
            <a:prstGeom prst="ellipse">
              <a:avLst/>
            </a:prstGeom>
            <a:solidFill>
              <a:srgbClr val="AD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621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0116" y="6886"/>
              <a:ext cx="314" cy="314"/>
            </a:xfrm>
            <a:prstGeom prst="ellipse">
              <a:avLst/>
            </a:prstGeom>
            <a:solidFill>
              <a:srgbClr val="DE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9573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圆角矩形 3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45" y="1543685"/>
            <a:ext cx="2035810" cy="3956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60" y="361950"/>
            <a:ext cx="30714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</a:p>
          <a:p>
            <a:pPr algn="l"/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l"/>
            <a:endParaRPr lang="zh-CN" altLang="en-US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-480060" y="2120265"/>
            <a:ext cx="13094335" cy="2601595"/>
          </a:xfrm>
          <a:custGeom>
            <a:avLst/>
            <a:gdLst>
              <a:gd name="connisteX0" fmla="*/ 0 w 12050395"/>
              <a:gd name="connsiteY0" fmla="*/ 2881465 h 2881465"/>
              <a:gd name="connisteX1" fmla="*/ 2720340 w 12050395"/>
              <a:gd name="connsiteY1" fmla="*/ 674840 h 2881465"/>
              <a:gd name="connisteX2" fmla="*/ 6361430 w 12050395"/>
              <a:gd name="connsiteY2" fmla="*/ 2870035 h 2881465"/>
              <a:gd name="connisteX3" fmla="*/ 10433685 w 12050395"/>
              <a:gd name="connsiteY3" fmla="*/ 344005 h 2881465"/>
              <a:gd name="connisteX4" fmla="*/ 12050395 w 12050395"/>
              <a:gd name="connsiteY4" fmla="*/ 72860 h 28814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050395" h="2881465">
                <a:moveTo>
                  <a:pt x="0" y="2881465"/>
                </a:moveTo>
                <a:cubicBezTo>
                  <a:pt x="471170" y="2396325"/>
                  <a:pt x="1447800" y="677380"/>
                  <a:pt x="2720340" y="674840"/>
                </a:cubicBezTo>
                <a:cubicBezTo>
                  <a:pt x="3992880" y="672300"/>
                  <a:pt x="4819015" y="2936075"/>
                  <a:pt x="6361430" y="2870035"/>
                </a:cubicBezTo>
                <a:cubicBezTo>
                  <a:pt x="7903845" y="2803995"/>
                  <a:pt x="9295765" y="903440"/>
                  <a:pt x="10433685" y="344005"/>
                </a:cubicBezTo>
                <a:cubicBezTo>
                  <a:pt x="11571605" y="-215430"/>
                  <a:pt x="11808460" y="76670"/>
                  <a:pt x="12050395" y="72860"/>
                </a:cubicBezTo>
              </a:path>
            </a:pathLst>
          </a:custGeom>
          <a:noFill/>
          <a:ln>
            <a:solidFill>
              <a:srgbClr val="717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113155" y="2999105"/>
            <a:ext cx="241935" cy="241935"/>
          </a:xfrm>
          <a:prstGeom prst="ellipse">
            <a:avLst/>
          </a:prstGeom>
          <a:solidFill>
            <a:srgbClr val="FAF7FA"/>
          </a:solidFill>
          <a:ln>
            <a:solidFill>
              <a:srgbClr val="717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052570" y="3491865"/>
            <a:ext cx="241935" cy="241935"/>
          </a:xfrm>
          <a:prstGeom prst="ellipse">
            <a:avLst/>
          </a:prstGeom>
          <a:solidFill>
            <a:srgbClr val="FAF7FA"/>
          </a:solidFill>
          <a:ln>
            <a:solidFill>
              <a:srgbClr val="717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260465" y="4606925"/>
            <a:ext cx="241935" cy="241935"/>
          </a:xfrm>
          <a:prstGeom prst="ellipse">
            <a:avLst/>
          </a:prstGeom>
          <a:solidFill>
            <a:srgbClr val="FAF7FA"/>
          </a:solidFill>
          <a:ln>
            <a:solidFill>
              <a:srgbClr val="717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554720" y="3705860"/>
            <a:ext cx="241935" cy="241935"/>
          </a:xfrm>
          <a:prstGeom prst="ellipse">
            <a:avLst/>
          </a:prstGeom>
          <a:solidFill>
            <a:srgbClr val="FAF7FA"/>
          </a:solidFill>
          <a:ln>
            <a:solidFill>
              <a:srgbClr val="717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309225" y="2509520"/>
            <a:ext cx="241935" cy="241935"/>
          </a:xfrm>
          <a:prstGeom prst="ellipse">
            <a:avLst/>
          </a:prstGeom>
          <a:solidFill>
            <a:srgbClr val="FAF7FA"/>
          </a:solidFill>
          <a:ln>
            <a:solidFill>
              <a:srgbClr val="717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902335" y="3357880"/>
            <a:ext cx="2571115" cy="1108075"/>
            <a:chOff x="798" y="2580"/>
            <a:chExt cx="4049" cy="1745"/>
          </a:xfrm>
        </p:grpSpPr>
        <p:sp>
          <p:nvSpPr>
            <p:cNvPr id="43" name="圆角矩形 42"/>
            <p:cNvSpPr/>
            <p:nvPr/>
          </p:nvSpPr>
          <p:spPr>
            <a:xfrm>
              <a:off x="798" y="2641"/>
              <a:ext cx="4049" cy="16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rgbClr val="717DE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03" y="2580"/>
              <a:ext cx="2902" cy="17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b="1" dirty="0" smtClean="0"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</a:rPr>
                <a:t>Check </a:t>
              </a:r>
              <a:r>
                <a:rPr lang="en-US" altLang="zh-CN" sz="1400" b="1" dirty="0" smtClean="0"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</a:rPr>
                <a:t>update</a:t>
              </a:r>
              <a:endParaRPr lang="zh-CN" altLang="en-US" sz="1400" b="1" dirty="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000" dirty="0" smtClean="0"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1</a:t>
              </a:r>
              <a:r>
                <a:rPr lang="en-US" altLang="zh-CN" sz="1000" dirty="0"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. </a:t>
              </a:r>
              <a:r>
                <a:rPr lang="en-US" altLang="zh-CN" sz="1000" dirty="0" smtClean="0"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Check new </a:t>
              </a:r>
              <a:r>
                <a:rPr lang="en-US" altLang="zh-CN" sz="1000" dirty="0"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version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2. Download and </a:t>
              </a:r>
              <a:r>
                <a:rPr lang="en-US" altLang="zh-CN" sz="1000" dirty="0" smtClean="0"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install new version App</a:t>
              </a:r>
              <a:endParaRPr lang="zh-CN" altLang="en-US" sz="1000" dirty="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  <p:sp>
          <p:nvSpPr>
            <p:cNvPr id="61" name="燕尾形箭头 60"/>
            <p:cNvSpPr/>
            <p:nvPr/>
          </p:nvSpPr>
          <p:spPr>
            <a:xfrm>
              <a:off x="1287" y="3208"/>
              <a:ext cx="489" cy="489"/>
            </a:xfrm>
            <a:prstGeom prst="notchedRightArrow">
              <a:avLst/>
            </a:prstGeom>
            <a:noFill/>
            <a:ln w="19050">
              <a:solidFill>
                <a:srgbClr val="717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89730" y="2474595"/>
            <a:ext cx="2571115" cy="1050290"/>
            <a:chOff x="2346" y="5860"/>
            <a:chExt cx="4049" cy="1654"/>
          </a:xfrm>
        </p:grpSpPr>
        <p:sp>
          <p:nvSpPr>
            <p:cNvPr id="51" name="圆角矩形 50"/>
            <p:cNvSpPr/>
            <p:nvPr/>
          </p:nvSpPr>
          <p:spPr>
            <a:xfrm>
              <a:off x="2346" y="5860"/>
              <a:ext cx="4049" cy="16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rgbClr val="717DE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93" y="5915"/>
              <a:ext cx="2587" cy="15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b="1" dirty="0" smtClean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Search &amp; connect </a:t>
              </a: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devices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1. </a:t>
              </a:r>
              <a:r>
                <a:rPr lang="en-US" altLang="zh-CN" sz="1000" b="1" dirty="0" smtClean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Common device 2</a:t>
              </a: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. networking device</a:t>
              </a:r>
              <a:endPara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汉仪晓波花月圆W" panose="0002060004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4" name="燕尾形箭头 53"/>
            <p:cNvSpPr/>
            <p:nvPr/>
          </p:nvSpPr>
          <p:spPr>
            <a:xfrm>
              <a:off x="2835" y="6427"/>
              <a:ext cx="489" cy="489"/>
            </a:xfrm>
            <a:prstGeom prst="notchedRightArrow">
              <a:avLst/>
            </a:prstGeom>
            <a:noFill/>
            <a:ln w="19050">
              <a:solidFill>
                <a:srgbClr val="717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095875" y="4991095"/>
            <a:ext cx="5081746" cy="1342336"/>
            <a:chOff x="2346" y="5860"/>
            <a:chExt cx="5380" cy="1624"/>
          </a:xfrm>
        </p:grpSpPr>
        <p:sp>
          <p:nvSpPr>
            <p:cNvPr id="58" name="圆角矩形 57"/>
            <p:cNvSpPr/>
            <p:nvPr/>
          </p:nvSpPr>
          <p:spPr>
            <a:xfrm>
              <a:off x="2346" y="5860"/>
              <a:ext cx="4049" cy="16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rgbClr val="717DE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353" y="5915"/>
              <a:ext cx="4373" cy="11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Device settings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1. Control light switch 2. Adjust light brightness 3. on/off switch 4. Infrared motion sensor switch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5. Video surveillance switch 6..Indicator switch 7. Indicator  mode</a:t>
              </a:r>
              <a:endParaRPr lang="zh-CN" altLang="en-US" sz="1000" b="1" dirty="0">
                <a:latin typeface="Arial" panose="020B0604020202020204" pitchFamily="34" charset="0"/>
                <a:ea typeface="汉仪晓波花月圆W" panose="0002060004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0" name="燕尾形箭头 59"/>
            <p:cNvSpPr/>
            <p:nvPr/>
          </p:nvSpPr>
          <p:spPr>
            <a:xfrm>
              <a:off x="2835" y="6427"/>
              <a:ext cx="489" cy="489"/>
            </a:xfrm>
            <a:prstGeom prst="notchedRightArrow">
              <a:avLst/>
            </a:prstGeom>
            <a:noFill/>
            <a:ln w="19050">
              <a:solidFill>
                <a:srgbClr val="717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674100" y="3938270"/>
            <a:ext cx="2571115" cy="1252855"/>
            <a:chOff x="2346" y="5860"/>
            <a:chExt cx="4049" cy="1973"/>
          </a:xfrm>
        </p:grpSpPr>
        <p:sp>
          <p:nvSpPr>
            <p:cNvPr id="63" name="圆角矩形 62"/>
            <p:cNvSpPr/>
            <p:nvPr/>
          </p:nvSpPr>
          <p:spPr>
            <a:xfrm>
              <a:off x="2346" y="5860"/>
              <a:ext cx="4049" cy="16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rgbClr val="717DE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93" y="5915"/>
              <a:ext cx="2587" cy="19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Other functions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1. Troubleshooting 2. About equipment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3. Restore factory settings </a:t>
              </a:r>
              <a:endParaRPr lang="zh-CN" altLang="en-US" sz="1000" b="1" dirty="0">
                <a:latin typeface="Arial" panose="020B0604020202020204" pitchFamily="34" charset="0"/>
                <a:ea typeface="汉仪晓波花月圆W" panose="0002060004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5" name="燕尾形箭头 64"/>
            <p:cNvSpPr/>
            <p:nvPr/>
          </p:nvSpPr>
          <p:spPr>
            <a:xfrm>
              <a:off x="2835" y="6427"/>
              <a:ext cx="489" cy="489"/>
            </a:xfrm>
            <a:prstGeom prst="notchedRightArrow">
              <a:avLst/>
            </a:prstGeom>
            <a:noFill/>
            <a:ln w="19050">
              <a:solidFill>
                <a:srgbClr val="717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980045" y="1358065"/>
            <a:ext cx="2571115" cy="1217745"/>
            <a:chOff x="2346" y="5789"/>
            <a:chExt cx="4049" cy="1761"/>
          </a:xfrm>
        </p:grpSpPr>
        <p:sp>
          <p:nvSpPr>
            <p:cNvPr id="67" name="圆角矩形 66"/>
            <p:cNvSpPr/>
            <p:nvPr/>
          </p:nvSpPr>
          <p:spPr>
            <a:xfrm>
              <a:off x="2346" y="5860"/>
              <a:ext cx="4049" cy="16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rgbClr val="717DE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3493" y="5789"/>
              <a:ext cx="2587" cy="1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View device information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000" b="1" dirty="0">
                  <a:latin typeface="Arial" panose="020B0604020202020204" pitchFamily="34" charset="0"/>
                  <a:ea typeface="汉仪晓波花月圆W" panose="00020600040101010101" charset="-122"/>
                  <a:cs typeface="Arial" panose="020B0604020202020204" pitchFamily="34" charset="0"/>
                </a:rPr>
                <a:t>1. View lighting statistics 2. View real-time data 3. View historical data</a:t>
              </a:r>
              <a:endParaRPr lang="zh-CN" altLang="en-US" sz="1000" b="1" dirty="0">
                <a:latin typeface="Arial" panose="020B0604020202020204" pitchFamily="34" charset="0"/>
                <a:ea typeface="汉仪晓波花月圆W" panose="0002060004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9" name="燕尾形箭头 68"/>
            <p:cNvSpPr/>
            <p:nvPr/>
          </p:nvSpPr>
          <p:spPr>
            <a:xfrm>
              <a:off x="2835" y="6427"/>
              <a:ext cx="489" cy="489"/>
            </a:xfrm>
            <a:prstGeom prst="notchedRightArrow">
              <a:avLst/>
            </a:prstGeom>
            <a:noFill/>
            <a:ln w="19050">
              <a:solidFill>
                <a:srgbClr val="717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圆角矩形 69"/>
          <p:cNvSpPr/>
          <p:nvPr/>
        </p:nvSpPr>
        <p:spPr>
          <a:xfrm rot="2700000">
            <a:off x="-139700" y="5758815"/>
            <a:ext cx="4255135" cy="4255135"/>
          </a:xfrm>
          <a:prstGeom prst="roundRect">
            <a:avLst>
              <a:gd name="adj" fmla="val 20791"/>
            </a:avLst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圆角矩形 70"/>
          <p:cNvSpPr/>
          <p:nvPr/>
        </p:nvSpPr>
        <p:spPr>
          <a:xfrm rot="2700000">
            <a:off x="3786505" y="-3101975"/>
            <a:ext cx="4255135" cy="4255135"/>
          </a:xfrm>
          <a:prstGeom prst="roundRect">
            <a:avLst>
              <a:gd name="adj" fmla="val 20791"/>
            </a:avLst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59" y="361950"/>
            <a:ext cx="444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</a:t>
            </a:r>
            <a:r>
              <a:rPr lang="zh-CN" altLang="en-US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Function—Welcome page</a:t>
            </a:r>
            <a:endParaRPr lang="en-US" altLang="zh-CN" sz="2000" b="1" dirty="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Welcome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page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When open the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APP,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the first page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displayed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is </a:t>
            </a:r>
            <a:r>
              <a:rPr lang="en-US" altLang="zh-CN" sz="1400" b="1" dirty="0" err="1" smtClean="0">
                <a:ea typeface="汉仪晓波花月圆W" panose="00020600040101010101" charset="-122"/>
                <a:cs typeface="汉仪晓波花月圆W" panose="00020600040101010101" charset="-122"/>
              </a:rPr>
              <a:t>danamic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.</a:t>
            </a:r>
            <a:endParaRPr lang="en-US" altLang="zh-CN" sz="1400" b="1" dirty="0" smtClean="0"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U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ser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can click the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enter button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in the upper right corner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to skip to APP homepage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.</a:t>
            </a:r>
            <a:endParaRPr lang="zh-CN" altLang="en-US" sz="1000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0" y="1604645"/>
            <a:ext cx="2125345" cy="3963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349885" y="328295"/>
            <a:ext cx="465455" cy="465455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911859" y="361950"/>
            <a:ext cx="449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APP </a:t>
            </a:r>
            <a:r>
              <a:rPr lang="en-US" altLang="zh-CN" sz="2000" dirty="0" smtClean="0">
                <a:solidFill>
                  <a:srgbClr val="717DE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Function—Home page</a:t>
            </a:r>
            <a:endParaRPr lang="en-US" altLang="zh-CN" sz="2000" dirty="0">
              <a:solidFill>
                <a:srgbClr val="717DE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8093710" y="2068195"/>
            <a:ext cx="7649210" cy="7649210"/>
          </a:xfrm>
          <a:prstGeom prst="roundRect">
            <a:avLst/>
          </a:prstGeom>
          <a:gradFill>
            <a:gsLst>
              <a:gs pos="19000">
                <a:srgbClr val="717DE1"/>
              </a:gs>
              <a:gs pos="100000">
                <a:srgbClr val="ADA6FF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85570" y="1203325"/>
            <a:ext cx="2330450" cy="4450456"/>
            <a:chOff x="3211" y="2865"/>
            <a:chExt cx="4170" cy="7563"/>
          </a:xfrm>
          <a:effectLst>
            <a:outerShdw blurRad="190500" sx="102000" sy="102000" algn="ctr" rotWithShape="0">
              <a:srgbClr val="717DE1">
                <a:alpha val="40000"/>
              </a:srgb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288" y="2865"/>
              <a:ext cx="4011" cy="7563"/>
              <a:chOff x="3915" y="2999"/>
              <a:chExt cx="6283" cy="1184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15" y="2999"/>
                <a:ext cx="6283" cy="11841"/>
              </a:xfrm>
              <a:prstGeom prst="roundRect">
                <a:avLst>
                  <a:gd name="adj" fmla="val 103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5548" y="2999"/>
                <a:ext cx="3016" cy="688"/>
              </a:xfrm>
              <a:prstGeom prst="roundRect">
                <a:avLst>
                  <a:gd name="adj" fmla="val 49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613" y="3307"/>
                <a:ext cx="888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63" y="3307"/>
                <a:ext cx="130" cy="133"/>
              </a:xfrm>
              <a:prstGeom prst="roundRect">
                <a:avLst>
                  <a:gd name="adj" fmla="val 50000"/>
                </a:avLst>
              </a:prstGeom>
              <a:solidFill>
                <a:srgbClr val="E4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>
              <a:off x="3211" y="3711"/>
              <a:ext cx="184" cy="45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11" y="4399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11" y="5002"/>
              <a:ext cx="184" cy="567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197" y="4165"/>
              <a:ext cx="184" cy="1134"/>
            </a:xfrm>
            <a:prstGeom prst="roundRect">
              <a:avLst>
                <a:gd name="adj" fmla="val 26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460875" y="1230630"/>
            <a:ext cx="5391150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Home page</a:t>
            </a:r>
            <a:endParaRPr lang="en-US" altLang="zh-CN" sz="1400" b="1" dirty="0"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User can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click the "Bluetooth Control" button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to search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and connect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device; or click 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the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“System Update</a:t>
            </a:r>
            <a:r>
              <a:rPr lang="en-US" altLang="zh-CN" sz="1400" b="1" dirty="0">
                <a:ea typeface="汉仪晓波花月圆W" panose="00020600040101010101" charset="-122"/>
                <a:cs typeface="汉仪晓波花月圆W" panose="00020600040101010101" charset="-122"/>
              </a:rPr>
              <a:t>" button to </a:t>
            </a:r>
            <a:r>
              <a:rPr lang="en-US" altLang="zh-CN" sz="1400" b="1" dirty="0" smtClean="0">
                <a:ea typeface="汉仪晓波花月圆W" panose="00020600040101010101" charset="-122"/>
                <a:cs typeface="汉仪晓波花月圆W" panose="00020600040101010101" charset="-122"/>
              </a:rPr>
              <a:t>check updated version. </a:t>
            </a:r>
            <a:endParaRPr lang="zh-CN" altLang="en-US" sz="1000" dirty="0">
              <a:solidFill>
                <a:schemeClr val="tx1"/>
              </a:solidFill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55" y="1581785"/>
            <a:ext cx="2035810" cy="39566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38381899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DA6FF"/>
        </a:solidFill>
        <a:ln>
          <a:noFill/>
        </a:ln>
      </a:spPr>
      <a:bodyPr rtlCol="0" anchor="ctr"/>
      <a:lstStyle>
        <a:defPPr algn="ctr">
          <a:defRPr sz="1600" dirty="0" smtClean="0">
            <a:latin typeface="汉仪晓波花月圆W" panose="00020600040101010101" charset="-122"/>
            <a:ea typeface="汉仪晓波花月圆W" panose="00020600040101010101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1446</Words>
  <Application>Microsoft Office PowerPoint</Application>
  <PresentationFormat>自定义</PresentationFormat>
  <Paragraphs>157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Arial Unicode MS</vt:lpstr>
      <vt:lpstr>汉仪晓波花月圆W</vt:lpstr>
      <vt:lpstr>汉仪雅酷黑 45W</vt:lpstr>
      <vt:lpstr>微软雅黑</vt:lpstr>
      <vt:lpstr>Tahoma</vt:lpstr>
      <vt:lpstr>Calibri</vt:lpstr>
      <vt:lpstr>汉仪长美黑简</vt:lpstr>
      <vt:lpstr>Microsoft Himalaya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72</cp:revision>
  <dcterms:created xsi:type="dcterms:W3CDTF">2020-04-14T02:11:00Z</dcterms:created>
  <dcterms:modified xsi:type="dcterms:W3CDTF">2021-03-10T07:01:08Z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